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82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5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9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57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7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0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4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0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9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72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7ADB2-0A92-4BB7-B678-EB48B437191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3F366-A775-451D-A2E3-9D9A373AB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3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microsoft.com/office/2007/relationships/hdphoto" Target="../media/hdphoto6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microsoft.com/office/2007/relationships/hdphoto" Target="../media/hdphoto3.wdp"/><Relationship Id="rId10" Type="http://schemas.openxmlformats.org/officeDocument/2006/relationships/image" Target="../media/image19.jpe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2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5" Type="http://schemas.microsoft.com/office/2007/relationships/hdphoto" Target="../media/hdphoto9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2.png"/><Relationship Id="rId18" Type="http://schemas.microsoft.com/office/2007/relationships/hdphoto" Target="../media/hdphoto7.wdp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17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 flipH="1">
            <a:off x="10724145" y="0"/>
            <a:ext cx="1463155" cy="685800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>
            <a:off x="-23529" y="40949"/>
            <a:ext cx="1491384" cy="6817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1" y="-832508"/>
            <a:ext cx="493222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디테일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20639" y="1449524"/>
            <a:ext cx="510463" cy="307894"/>
            <a:chOff x="771711" y="1501854"/>
            <a:chExt cx="542925" cy="33337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98645" y="1518014"/>
              <a:ext cx="515991" cy="261596"/>
            </a:xfrm>
            <a:prstGeom prst="round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711" y="1501854"/>
              <a:ext cx="542925" cy="333375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6622" y="2589925"/>
            <a:ext cx="3148507" cy="21085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532262" y="2482623"/>
            <a:ext cx="47377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농경문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청동기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農耕文靑銅器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)’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 한 면에 밭을 일구는 남성과 새 잡는 여성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 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 한 면에는 나뭇가지 위에 새가 앉아 있는 장면을 새긴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 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청동 의기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儀器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 추정되는 유물이다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하반부가 결실되었으나 같은 시기의 다른 청동기와 달리 당대의 생활상과 신앙을 생생하게 보여준다는 점에서 자료적 가치가 </a:t>
            </a:r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높다</a:t>
            </a:r>
            <a:r>
              <a:rPr lang="en-US" altLang="ko-KR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254" y="1754330"/>
            <a:ext cx="387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농경문</a:t>
            </a:r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청동기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1199" y="2113344"/>
            <a:ext cx="233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農耕文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 靑銅器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283442" y="1818092"/>
            <a:ext cx="668380" cy="307777"/>
            <a:chOff x="4283442" y="1818092"/>
            <a:chExt cx="668380" cy="307777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4327696" y="1830618"/>
              <a:ext cx="579873" cy="282726"/>
            </a:xfrm>
            <a:prstGeom prst="roundRect">
              <a:avLst>
                <a:gd name="adj" fmla="val 32521"/>
              </a:avLst>
            </a:prstGeom>
            <a:solidFill>
              <a:srgbClr val="17A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83442" y="1818092"/>
              <a:ext cx="668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보물</a:t>
              </a:r>
              <a:endParaRPr lang="ko-KR" altLang="en-US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3373325" y="5160279"/>
            <a:ext cx="47038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서울특별시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용산구 서빙고로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137 (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용산동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 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국립중앙박물관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400" b="0" dirty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8922316" y="4421428"/>
            <a:ext cx="668380" cy="282726"/>
            <a:chOff x="4283442" y="1830618"/>
            <a:chExt cx="668380" cy="282726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327696" y="1830618"/>
              <a:ext cx="579873" cy="282726"/>
            </a:xfrm>
            <a:prstGeom prst="roundRect">
              <a:avLst>
                <a:gd name="adj" fmla="val 25651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283442" y="1830618"/>
              <a:ext cx="668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더보기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6622" y="5656312"/>
            <a:ext cx="7856077" cy="4074049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2216622" y="5023413"/>
            <a:ext cx="7856077" cy="57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2232254" y="5160279"/>
            <a:ext cx="1118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위치 정보 </a:t>
            </a:r>
            <a:endParaRPr lang="ko-KR" altLang="en-US" sz="1600" b="0" dirty="0">
              <a:effectLst/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</p:txBody>
      </p:sp>
      <p:sp>
        <p:nvSpPr>
          <p:cNvPr id="54" name="하트 53"/>
          <p:cNvSpPr/>
          <p:nvPr/>
        </p:nvSpPr>
        <p:spPr>
          <a:xfrm>
            <a:off x="8647903" y="2043147"/>
            <a:ext cx="297499" cy="251840"/>
          </a:xfrm>
          <a:prstGeom prst="heart">
            <a:avLst/>
          </a:prstGeom>
          <a:solidFill>
            <a:srgbClr val="F2B0B0"/>
          </a:solidFill>
          <a:ln>
            <a:solidFill>
              <a:srgbClr val="E9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9118554" y="1705220"/>
            <a:ext cx="9150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조회수</a:t>
            </a:r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5</a:t>
            </a:r>
            <a:endParaRPr lang="ko-KR" altLang="en-US" sz="1200" b="0" dirty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곱셈 기호 38"/>
          <p:cNvSpPr/>
          <p:nvPr/>
        </p:nvSpPr>
        <p:spPr>
          <a:xfrm>
            <a:off x="9611517" y="1930882"/>
            <a:ext cx="398807" cy="405902"/>
          </a:xfrm>
          <a:prstGeom prst="mathMultiply">
            <a:avLst>
              <a:gd name="adj1" fmla="val 13330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492518" y="2236455"/>
            <a:ext cx="66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방문 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5152" y="1783305"/>
            <a:ext cx="5429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 flipH="1">
            <a:off x="10724145" y="0"/>
            <a:ext cx="1463155" cy="685800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16" t="7589" r="50368" b="22004"/>
          <a:stretch/>
        </p:blipFill>
        <p:spPr>
          <a:xfrm>
            <a:off x="-23529" y="40949"/>
            <a:ext cx="1491384" cy="6817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1" y="-832508"/>
            <a:ext cx="493222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디테일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20639" y="1449524"/>
            <a:ext cx="510463" cy="307894"/>
            <a:chOff x="771711" y="1501854"/>
            <a:chExt cx="542925" cy="33337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98645" y="1518014"/>
              <a:ext cx="515991" cy="261596"/>
            </a:xfrm>
            <a:prstGeom prst="round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711" y="1501854"/>
              <a:ext cx="542925" cy="333375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12033168" y="3666608"/>
            <a:ext cx="158832" cy="84442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235623" y="1428618"/>
            <a:ext cx="7720754" cy="3656551"/>
            <a:chOff x="2235623" y="1706411"/>
            <a:chExt cx="7720754" cy="365655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35623" y="2079491"/>
              <a:ext cx="7720754" cy="3283471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2235623" y="1706411"/>
              <a:ext cx="5844946" cy="338554"/>
              <a:chOff x="2232254" y="3514359"/>
              <a:chExt cx="5844946" cy="338554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3373325" y="3514359"/>
                <a:ext cx="47038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서울특별시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 용산구 서빙고로 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137 (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용산동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6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 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국립중앙박물관</a:t>
                </a:r>
                <a:r>
                  <a:rPr lang="en-US" altLang="ko-KR" sz="1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endParaRPr lang="ko-KR" altLang="en-US" sz="1400" b="0" dirty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2232254" y="3514359"/>
                <a:ext cx="11181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 smtClean="0">
                    <a:latin typeface="EBS훈민정음 R" panose="02020503020101020101" pitchFamily="18" charset="-127"/>
                    <a:ea typeface="EBS훈민정음 R" panose="02020503020101020101" pitchFamily="18" charset="-127"/>
                  </a:rPr>
                  <a:t>위치 정보 </a:t>
                </a:r>
                <a:endParaRPr lang="ko-KR" altLang="en-US" sz="1600" b="0" dirty="0">
                  <a:effectLst/>
                  <a:latin typeface="EBS훈민정음 R" panose="02020503020101020101" pitchFamily="18" charset="-127"/>
                  <a:ea typeface="EBS훈민정음 R" panose="02020503020101020101" pitchFamily="18" charset="-127"/>
                </a:endParaRPr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6200000">
              <a:off x="8953842" y="4393131"/>
              <a:ext cx="762278" cy="1005281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8771036" y="4603383"/>
              <a:ext cx="11181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smtClean="0">
                  <a:latin typeface="EBS훈민정음 R" panose="02020503020101020101" pitchFamily="18" charset="-127"/>
                  <a:ea typeface="EBS훈민정음 R" panose="02020503020101020101" pitchFamily="18" charset="-127"/>
                </a:rPr>
                <a:t>지도</a:t>
              </a:r>
              <a:endParaRPr lang="en-US" altLang="ko-KR" sz="1600" dirty="0" smtClean="0">
                <a:latin typeface="EBS훈민정음 R" panose="02020503020101020101" pitchFamily="18" charset="-127"/>
                <a:ea typeface="EBS훈민정음 R" panose="02020503020101020101" pitchFamily="18" charset="-127"/>
              </a:endParaRPr>
            </a:p>
            <a:p>
              <a:pPr algn="ctr"/>
              <a:r>
                <a:rPr lang="ko-KR" altLang="en-US" sz="1600" b="0" dirty="0" smtClean="0">
                  <a:effectLst/>
                  <a:latin typeface="EBS훈민정음 R" panose="02020503020101020101" pitchFamily="18" charset="-127"/>
                  <a:ea typeface="EBS훈민정음 R" panose="02020503020101020101" pitchFamily="18" charset="-127"/>
                </a:rPr>
                <a:t>자세히</a:t>
              </a:r>
              <a:endParaRPr lang="ko-KR" altLang="en-US" sz="1600" b="0" dirty="0">
                <a:effectLst/>
                <a:latin typeface="EBS훈민정음 R" panose="02020503020101020101" pitchFamily="18" charset="-127"/>
                <a:ea typeface="EBS훈민정음 R" panose="02020503020101020101" pitchFamily="18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2235623" y="5289631"/>
            <a:ext cx="7856077" cy="578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258547" y="5418070"/>
            <a:ext cx="1118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EBS훈민정음 R" panose="02020503020101020101" pitchFamily="18" charset="-127"/>
                <a:ea typeface="EBS훈민정음 R" panose="02020503020101020101" pitchFamily="18" charset="-127"/>
              </a:rPr>
              <a:t>리뷰</a:t>
            </a:r>
            <a:endParaRPr lang="ko-KR" altLang="en-US" b="0" dirty="0">
              <a:effectLst/>
              <a:latin typeface="EBS훈민정음 R" panose="02020503020101020101" pitchFamily="18" charset="-127"/>
              <a:ea typeface="EBS훈민정음 R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-2519813" y="4999118"/>
            <a:ext cx="470387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ssafy@ssafy.com</a:t>
            </a:r>
          </a:p>
          <a:p>
            <a:endParaRPr lang="en-US" altLang="ko-KR" sz="400" b="0" dirty="0" smtClean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실제로 보니까 신기해요</a:t>
            </a:r>
            <a:r>
              <a:rPr lang="en-US" altLang="ko-KR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2020-09-07 16:32</a:t>
            </a:r>
            <a:endParaRPr lang="ko-KR" altLang="en-US" sz="1100" b="0" dirty="0">
              <a:solidFill>
                <a:schemeClr val="bg2">
                  <a:lumMod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467" b="97633" l="9877" r="895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86797" y="4961809"/>
            <a:ext cx="758584" cy="79136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264530" y="5916151"/>
            <a:ext cx="7743408" cy="1212980"/>
            <a:chOff x="2151343" y="5910054"/>
            <a:chExt cx="7889315" cy="121298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51343" y="5910054"/>
              <a:ext cx="7889315" cy="1212980"/>
            </a:xfrm>
            <a:prstGeom prst="roundRect">
              <a:avLst>
                <a:gd name="adj" fmla="val 3764"/>
              </a:avLst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592292" y="5974780"/>
              <a:ext cx="5144204" cy="1063703"/>
              <a:chOff x="3592292" y="2865904"/>
              <a:chExt cx="5144204" cy="1063703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592292" y="3190943"/>
                <a:ext cx="51442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작성자 </a:t>
                </a:r>
                <a:r>
                  <a:rPr lang="en-US" altLang="ko-KR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 </a:t>
                </a:r>
                <a:r>
                  <a:rPr lang="en-US" altLang="ko-KR" sz="1400" dirty="0" err="1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ssafy</a:t>
                </a:r>
                <a:endPara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조회수 </a:t>
                </a:r>
                <a:r>
                  <a:rPr lang="en-US" altLang="ko-KR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 13</a:t>
                </a:r>
                <a:endPara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작성일 </a:t>
                </a:r>
                <a:r>
                  <a:rPr lang="en-US" altLang="ko-KR" sz="14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 2020-02-11 </a:t>
                </a:r>
                <a:endPara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92292" y="2865904"/>
                <a:ext cx="5144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EBS훈민정음 L" panose="02020503020101020101" pitchFamily="18" charset="-127"/>
                    <a:ea typeface="EBS훈민정음 L" panose="02020503020101020101" pitchFamily="18" charset="-127"/>
                  </a:rPr>
                  <a:t>높은 문화사적 가치를 갖는 </a:t>
                </a:r>
                <a:r>
                  <a:rPr lang="ko-KR" altLang="en-US" dirty="0" err="1" smtClean="0">
                    <a:latin typeface="EBS훈민정음 L" panose="02020503020101020101" pitchFamily="18" charset="-127"/>
                    <a:ea typeface="EBS훈민정음 L" panose="02020503020101020101" pitchFamily="18" charset="-127"/>
                  </a:rPr>
                  <a:t>농경문</a:t>
                </a:r>
                <a:r>
                  <a:rPr lang="ko-KR" altLang="en-US" dirty="0" smtClean="0">
                    <a:latin typeface="EBS훈민정음 L" panose="02020503020101020101" pitchFamily="18" charset="-127"/>
                    <a:ea typeface="EBS훈민정음 L" panose="02020503020101020101" pitchFamily="18" charset="-127"/>
                  </a:rPr>
                  <a:t> 청동기</a:t>
                </a:r>
                <a:endParaRPr lang="en-US" altLang="ko-KR" dirty="0">
                  <a:latin typeface="EBS훈민정음 L" panose="02020503020101020101" pitchFamily="18" charset="-127"/>
                  <a:ea typeface="EBS훈민정음 L" panose="02020503020101020101" pitchFamily="18" charset="-127"/>
                </a:endParaRPr>
              </a:p>
            </p:txBody>
          </p:sp>
        </p:grp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8"/>
          <a:srcRect l="7710" r="7710"/>
          <a:stretch/>
        </p:blipFill>
        <p:spPr>
          <a:xfrm>
            <a:off x="2235623" y="5905074"/>
            <a:ext cx="1269776" cy="12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2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691155" y="3381064"/>
            <a:ext cx="2092960" cy="1239327"/>
          </a:xfrm>
          <a:prstGeom prst="rect">
            <a:avLst/>
          </a:prstGeom>
          <a:solidFill>
            <a:srgbClr val="B69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1450" y="1284329"/>
            <a:ext cx="454110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디테일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7546" y="3347887"/>
            <a:ext cx="3436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1.</a:t>
            </a:r>
          </a:p>
          <a:p>
            <a:pPr>
              <a:lnSpc>
                <a:spcPct val="300000"/>
              </a:lnSpc>
            </a:pP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2.</a:t>
            </a:r>
            <a:endParaRPr lang="ko-KR" altLang="en-US" sz="12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3463" y="2982966"/>
            <a:ext cx="1479463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방문유무</a:t>
            </a:r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 버튼 추가</a:t>
            </a:r>
            <a:endParaRPr lang="en-US" altLang="ko-KR" sz="1200" dirty="0" smtClean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819729" y="3519140"/>
            <a:ext cx="668380" cy="282726"/>
            <a:chOff x="4283442" y="1830618"/>
            <a:chExt cx="668380" cy="28272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327696" y="1830618"/>
              <a:ext cx="579873" cy="282726"/>
            </a:xfrm>
            <a:prstGeom prst="roundRect">
              <a:avLst>
                <a:gd name="adj" fmla="val 25651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83442" y="1830618"/>
              <a:ext cx="668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방문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482002" y="3513413"/>
            <a:ext cx="668380" cy="282726"/>
            <a:chOff x="4283442" y="1830618"/>
            <a:chExt cx="668380" cy="28272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327696" y="1830618"/>
              <a:ext cx="579873" cy="282726"/>
            </a:xfrm>
            <a:prstGeom prst="roundRect">
              <a:avLst>
                <a:gd name="adj" fmla="val 2565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83442" y="1836345"/>
              <a:ext cx="668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방문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O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곱셈 기호 17"/>
          <p:cNvSpPr/>
          <p:nvPr/>
        </p:nvSpPr>
        <p:spPr>
          <a:xfrm>
            <a:off x="2083195" y="4014280"/>
            <a:ext cx="398807" cy="405902"/>
          </a:xfrm>
          <a:prstGeom prst="mathMultiply">
            <a:avLst>
              <a:gd name="adj1" fmla="val 13330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64196" y="4319853"/>
            <a:ext cx="66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방문 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도넛 19"/>
          <p:cNvSpPr/>
          <p:nvPr/>
        </p:nvSpPr>
        <p:spPr>
          <a:xfrm>
            <a:off x="2937633" y="4095337"/>
            <a:ext cx="268383" cy="243788"/>
          </a:xfrm>
          <a:prstGeom prst="donut">
            <a:avLst>
              <a:gd name="adj" fmla="val 18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61733" y="4310864"/>
            <a:ext cx="66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방문 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610259" y="0"/>
            <a:ext cx="7979783" cy="6857999"/>
            <a:chOff x="5185458" y="1"/>
            <a:chExt cx="7404584" cy="633867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1" b="19518"/>
            <a:stretch/>
          </p:blipFill>
          <p:spPr>
            <a:xfrm>
              <a:off x="5185458" y="3278530"/>
              <a:ext cx="7404584" cy="3060143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5481880" y="1"/>
              <a:ext cx="6748840" cy="6338672"/>
              <a:chOff x="5481880" y="1"/>
              <a:chExt cx="6748840" cy="633867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1880" y="1"/>
                <a:ext cx="6748840" cy="3956792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/>
              <a:srcRect l="13278" t="16943" r="12527" b="3755"/>
              <a:stretch/>
            </p:blipFill>
            <p:spPr>
              <a:xfrm>
                <a:off x="6378625" y="2993433"/>
                <a:ext cx="5011022" cy="2225335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5"/>
              <a:srcRect l="544" t="7679" r="-544" b="26931"/>
              <a:stretch/>
            </p:blipFill>
            <p:spPr>
              <a:xfrm>
                <a:off x="6403104" y="5218768"/>
                <a:ext cx="4986543" cy="1119905"/>
              </a:xfrm>
              <a:prstGeom prst="rect">
                <a:avLst/>
              </a:prstGeom>
            </p:spPr>
          </p:pic>
        </p:grpSp>
      </p:grpSp>
      <p:cxnSp>
        <p:nvCxnSpPr>
          <p:cNvPr id="25" name="직선 연결선 24"/>
          <p:cNvCxnSpPr/>
          <p:nvPr/>
        </p:nvCxnSpPr>
        <p:spPr>
          <a:xfrm>
            <a:off x="6286762" y="5712894"/>
            <a:ext cx="457717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630" y="1112355"/>
            <a:ext cx="1157127" cy="4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11540" y="229501"/>
            <a:ext cx="1411113" cy="619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0" y="-832508"/>
            <a:ext cx="410306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 리뷰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7119846"/>
            <a:ext cx="61969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최신순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인기순</a:t>
            </a:r>
            <a:endParaRPr lang="en-US" altLang="ko-KR" sz="2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리뷰 좋아요 버튼 넣기</a:t>
            </a:r>
            <a:endParaRPr lang="en-US" altLang="ko-KR" sz="2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댓글창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</a:p>
          <a:p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=&gt; </a:t>
            </a:r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카드형식</a:t>
            </a:r>
            <a:endParaRPr lang="en-US" altLang="ko-KR" sz="2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리뷰에 사진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무조건 넣자</a:t>
            </a:r>
            <a:endParaRPr lang="en-US" altLang="ko-KR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리뷰 작성시 문화재 선택창 만들기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32098" y="-672023"/>
            <a:ext cx="53637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 리뷰 작성페이지는 </a:t>
            </a:r>
            <a:r>
              <a:rPr lang="ko-KR" altLang="en-US" sz="24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모달로</a:t>
            </a:r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하자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61780" y="2203860"/>
            <a:ext cx="920417" cy="307777"/>
            <a:chOff x="501983" y="1624556"/>
            <a:chExt cx="920417" cy="307777"/>
          </a:xfrm>
        </p:grpSpPr>
        <p:sp>
          <p:nvSpPr>
            <p:cNvPr id="22" name="TextBox 21"/>
            <p:cNvSpPr txBox="1"/>
            <p:nvPr/>
          </p:nvSpPr>
          <p:spPr>
            <a:xfrm>
              <a:off x="501983" y="1624556"/>
              <a:ext cx="828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인기순</a:t>
              </a:r>
              <a:endParaRPr lang="ko-KR" altLang="en-US" sz="14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01983" y="1932333"/>
              <a:ext cx="9204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이등변 삼각형 4"/>
            <p:cNvSpPr/>
            <p:nvPr/>
          </p:nvSpPr>
          <p:spPr>
            <a:xfrm flipV="1">
              <a:off x="1229360" y="1727200"/>
              <a:ext cx="121920" cy="60960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432098" y="1651897"/>
            <a:ext cx="332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방문 리뷰 게시판</a:t>
            </a:r>
            <a:endParaRPr lang="ko-KR" altLang="en-US" sz="20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51343" y="2801178"/>
            <a:ext cx="7889315" cy="121298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592292" y="2865904"/>
            <a:ext cx="5144204" cy="1063703"/>
            <a:chOff x="3592292" y="2865904"/>
            <a:chExt cx="5144204" cy="1063703"/>
          </a:xfrm>
        </p:grpSpPr>
        <p:sp>
          <p:nvSpPr>
            <p:cNvPr id="31" name="TextBox 30"/>
            <p:cNvSpPr txBox="1"/>
            <p:nvPr/>
          </p:nvSpPr>
          <p:spPr>
            <a:xfrm>
              <a:off x="3592292" y="3190943"/>
              <a:ext cx="5144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작성자 </a:t>
              </a:r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en-US" altLang="ko-KR" sz="1400" dirty="0" err="1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ssafy</a:t>
              </a:r>
              <a:endPara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조회수 </a:t>
              </a:r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41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작성일 </a:t>
              </a:r>
              <a:r>
                <a:rPr lang="en-US" altLang="ko-KR" sz="14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2020-02-11 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92292" y="2865904"/>
              <a:ext cx="514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보고있으면 행복해지는 </a:t>
              </a:r>
              <a:r>
                <a:rPr lang="ko-KR" altLang="en-US" dirty="0" err="1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얼굴무늬</a:t>
              </a:r>
              <a:r>
                <a:rPr lang="ko-KR" altLang="en-US" dirty="0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 </a:t>
              </a:r>
              <a:r>
                <a:rPr lang="ko-KR" altLang="en-US" dirty="0" err="1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수막새</a:t>
              </a:r>
              <a:endParaRPr lang="en-US" altLang="ko-KR" dirty="0">
                <a:latin typeface="EBS훈민정음 L" panose="02020503020101020101" pitchFamily="18" charset="-127"/>
                <a:ea typeface="EBS훈민정음 L" panose="02020503020101020101" pitchFamily="18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2151343" y="4191503"/>
            <a:ext cx="7889315" cy="121298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592292" y="4585001"/>
            <a:ext cx="5144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작성자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ssafy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조회수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5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작성일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2019-05-01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92292" y="4259962"/>
            <a:ext cx="514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BS훈민정음 L" panose="02020503020101020101" pitchFamily="18" charset="-127"/>
                <a:ea typeface="EBS훈민정음 L" panose="02020503020101020101" pitchFamily="18" charset="-127"/>
              </a:rPr>
              <a:t>가장 오래된 천문대 첨성대</a:t>
            </a:r>
            <a:endParaRPr lang="en-US" altLang="ko-KR" dirty="0">
              <a:latin typeface="EBS훈민정음 L" panose="02020503020101020101" pitchFamily="18" charset="-127"/>
              <a:ea typeface="EBS훈민정음 L" panose="020205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161780" y="5581827"/>
            <a:ext cx="7889315" cy="121298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592292" y="5975325"/>
            <a:ext cx="5144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작성자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ssafy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조회수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23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작성일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2020-08-26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92292" y="5650286"/>
            <a:ext cx="514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BS훈민정음 L" panose="02020503020101020101" pitchFamily="18" charset="-127"/>
                <a:ea typeface="EBS훈민정음 L" panose="02020503020101020101" pitchFamily="18" charset="-127"/>
              </a:rPr>
              <a:t>우리 집 근처에 이렇게 멋진 문화재가</a:t>
            </a:r>
            <a:r>
              <a:rPr lang="en-US" altLang="ko-KR" dirty="0">
                <a:latin typeface="EBS훈민정음 L" panose="02020503020101020101" pitchFamily="18" charset="-127"/>
                <a:ea typeface="EBS훈민정음 L" panose="02020503020101020101" pitchFamily="18" charset="-127"/>
              </a:rPr>
              <a:t> </a:t>
            </a:r>
            <a:r>
              <a:rPr lang="ko-KR" altLang="en-US" dirty="0" smtClean="0">
                <a:latin typeface="EBS훈민정음 L" panose="02020503020101020101" pitchFamily="18" charset="-127"/>
                <a:ea typeface="EBS훈민정음 L" panose="02020503020101020101" pitchFamily="18" charset="-127"/>
              </a:rPr>
              <a:t>있다니</a:t>
            </a:r>
            <a:endParaRPr lang="en-US" altLang="ko-KR" dirty="0">
              <a:latin typeface="EBS훈민정음 L" panose="02020503020101020101" pitchFamily="18" charset="-127"/>
              <a:ea typeface="EBS훈민정음 L" panose="02020503020101020101" pitchFamily="18" charset="-127"/>
            </a:endParaRPr>
          </a:p>
        </p:txBody>
      </p:sp>
      <p:pic>
        <p:nvPicPr>
          <p:cNvPr id="1026" name="Picture 2" descr="파일:external/gyeongju.museum.go.kr/pic_20111021154015_0_17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25" y="2801177"/>
            <a:ext cx="1246213" cy="121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1"/>
          <a:srcRect l="16250" r="16250"/>
          <a:stretch/>
        </p:blipFill>
        <p:spPr>
          <a:xfrm>
            <a:off x="2186978" y="4191502"/>
            <a:ext cx="1212981" cy="121298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2"/>
          <a:srcRect t="10804" b="14196"/>
          <a:stretch/>
        </p:blipFill>
        <p:spPr>
          <a:xfrm>
            <a:off x="2171533" y="5575804"/>
            <a:ext cx="1219003" cy="121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" y="1322754"/>
            <a:ext cx="6558612" cy="5502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3142" r="6653"/>
          <a:stretch/>
        </p:blipFill>
        <p:spPr>
          <a:xfrm>
            <a:off x="6572795" y="1283342"/>
            <a:ext cx="5606881" cy="55746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40350" y="-832508"/>
            <a:ext cx="280557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 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052008" y="226857"/>
            <a:ext cx="1411113" cy="6199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2313" y="1638440"/>
            <a:ext cx="516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지도에서 선택한 지역의 문화재</a:t>
            </a:r>
            <a:endParaRPr lang="ko-KR" altLang="en-US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3295" y="4778045"/>
            <a:ext cx="466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주변 시설 </a:t>
            </a:r>
            <a:endParaRPr lang="ko-KR" altLang="en-US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74851" y="1350081"/>
            <a:ext cx="504825" cy="6762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5620" y="2088886"/>
            <a:ext cx="4653023" cy="2496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449799" y="2089187"/>
            <a:ext cx="128844" cy="90408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25620" y="5166227"/>
            <a:ext cx="4653023" cy="1303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49799" y="5147377"/>
            <a:ext cx="128844" cy="67474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830715" y="1560009"/>
            <a:ext cx="3183361" cy="362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026" r="98462">
                        <a14:foregroundMark x1="23077" y1="27273" x2="23077" y2="27273"/>
                        <a14:foregroundMark x1="86154" y1="83523" x2="46667" y2="31818"/>
                        <a14:foregroundMark x1="50769" y1="27273" x2="21538" y2="40909"/>
                        <a14:foregroundMark x1="23590" y1="24432" x2="37949" y2="60227"/>
                        <a14:backgroundMark x1="67179" y1="51136" x2="62564" y2="56250"/>
                        <a14:backgroundMark x1="66154" y1="52841" x2="63077" y2="56818"/>
                        <a14:backgroundMark x1="68205" y1="56818" x2="62564" y2="57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3916" y="1620647"/>
            <a:ext cx="267082" cy="24105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13295" y="2049950"/>
            <a:ext cx="4509303" cy="1226372"/>
            <a:chOff x="903258" y="2077888"/>
            <a:chExt cx="4563520" cy="1226372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903436" y="2077888"/>
              <a:ext cx="4563342" cy="1212980"/>
            </a:xfrm>
            <a:prstGeom prst="roundRect">
              <a:avLst>
                <a:gd name="adj" fmla="val 3764"/>
              </a:avLst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6934" y="2103949"/>
              <a:ext cx="1241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조회수 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65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45022" y="2093582"/>
              <a:ext cx="99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EBS훈민정음 L" panose="02020503020101020101" pitchFamily="18" charset="-127"/>
                  <a:ea typeface="EBS훈민정음 L" panose="02020503020101020101" pitchFamily="18" charset="-127"/>
                </a:rPr>
                <a:t>불국사</a:t>
              </a:r>
              <a:endParaRPr lang="en-US" altLang="ko-KR" dirty="0">
                <a:latin typeface="EBS훈민정음 L" panose="02020503020101020101" pitchFamily="18" charset="-127"/>
                <a:ea typeface="EBS훈민정음 L" panose="0202050302010102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3258" y="2085105"/>
              <a:ext cx="1476348" cy="1205763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366322" y="2484805"/>
              <a:ext cx="3042093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 smtClean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《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불국사고금창기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》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따르면 불국사는 신라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법흥왕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15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 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528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년에 왕모 영제 부인의 발원으로 지어졌고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574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년에 진흥왕의 어머니인 지소 </a:t>
              </a:r>
              <a:r>
                <a:rPr lang="en-US" altLang="ko-KR" sz="1050" dirty="0" smtClean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…</a:t>
              </a:r>
              <a:endParaRPr lang="en-US" altLang="ko-KR" sz="900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094063" y="2147052"/>
              <a:ext cx="668380" cy="253916"/>
              <a:chOff x="4271384" y="1880333"/>
              <a:chExt cx="668380" cy="253916"/>
            </a:xfrm>
          </p:grpSpPr>
          <p:sp>
            <p:nvSpPr>
              <p:cNvPr id="49" name="모서리가 둥근 직사각형 48"/>
              <p:cNvSpPr/>
              <p:nvPr/>
            </p:nvSpPr>
            <p:spPr>
              <a:xfrm>
                <a:off x="4327696" y="1918186"/>
                <a:ext cx="579873" cy="195158"/>
              </a:xfrm>
              <a:prstGeom prst="roundRect">
                <a:avLst>
                  <a:gd name="adj" fmla="val 32521"/>
                </a:avLst>
              </a:prstGeom>
              <a:solidFill>
                <a:srgbClr val="17A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271384" y="1880333"/>
                <a:ext cx="6683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 smtClean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신라시대</a:t>
                </a:r>
                <a:endParaRPr lang="ko-KR" altLang="en-US" sz="105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917468" y="3297839"/>
            <a:ext cx="4521451" cy="1240732"/>
            <a:chOff x="-4717631" y="2773709"/>
            <a:chExt cx="4521451" cy="1240732"/>
          </a:xfrm>
        </p:grpSpPr>
        <p:grpSp>
          <p:nvGrpSpPr>
            <p:cNvPr id="60" name="그룹 59"/>
            <p:cNvGrpSpPr/>
            <p:nvPr/>
          </p:nvGrpSpPr>
          <p:grpSpPr>
            <a:xfrm>
              <a:off x="-4705307" y="2788069"/>
              <a:ext cx="4509127" cy="1226372"/>
              <a:chOff x="903436" y="2077888"/>
              <a:chExt cx="4563342" cy="1226372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903436" y="2077888"/>
                <a:ext cx="4563342" cy="1212980"/>
              </a:xfrm>
              <a:prstGeom prst="roundRect">
                <a:avLst>
                  <a:gd name="adj" fmla="val 376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60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166934" y="2103949"/>
                <a:ext cx="12414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조회수 </a:t>
                </a:r>
                <a:r>
                  <a:rPr lang="en-US" altLang="ko-KR" sz="1200" dirty="0" smtClean="0">
                    <a:solidFill>
                      <a:schemeClr val="bg2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 25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345022" y="2093582"/>
                <a:ext cx="990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EBS훈민정음 L" panose="02020503020101020101" pitchFamily="18" charset="-127"/>
                    <a:ea typeface="EBS훈민정음 L" panose="02020503020101020101" pitchFamily="18" charset="-127"/>
                  </a:rPr>
                  <a:t>다보탑</a:t>
                </a:r>
                <a:endParaRPr lang="en-US" altLang="ko-KR" dirty="0">
                  <a:latin typeface="EBS훈민정음 L" panose="02020503020101020101" pitchFamily="18" charset="-127"/>
                  <a:ea typeface="EBS훈민정음 L" panose="02020503020101020101" pitchFamily="18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366322" y="2484805"/>
                <a:ext cx="3042093" cy="819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다보탑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多寶塔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 </a:t>
                </a: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영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어</a:t>
                </a:r>
                <a:r>
                  <a:rPr lang="en-US" altLang="ko-KR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 </a:t>
                </a:r>
                <a:r>
                  <a:rPr lang="en-US" altLang="ko-KR" sz="1050" dirty="0" err="1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Dabotap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또는 </a:t>
                </a:r>
                <a:r>
                  <a:rPr lang="en-US" altLang="ko-KR" sz="1050" dirty="0" err="1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Dabo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Pagoda)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은 경주 불국사에 있는 하대 </a:t>
                </a: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신라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시기의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 석탑이다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 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국보 제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</a:t>
                </a:r>
                <a:r>
                  <a:rPr lang="ko-KR" altLang="en-US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호이며</a:t>
                </a:r>
                <a:r>
                  <a:rPr lang="en-US" altLang="ko-KR" sz="1050" dirty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 </a:t>
                </a:r>
                <a:r>
                  <a:rPr lang="ko-KR" altLang="en-US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불국사 대웅전 앞뜰에 석가탑 </a:t>
                </a:r>
                <a:r>
                  <a:rPr lang="en-US" altLang="ko-KR" sz="1050" dirty="0" smtClean="0"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...</a:t>
                </a:r>
                <a:endPara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66" name="그룹 65"/>
              <p:cNvGrpSpPr/>
              <p:nvPr/>
            </p:nvGrpSpPr>
            <p:grpSpPr>
              <a:xfrm>
                <a:off x="3094063" y="2147052"/>
                <a:ext cx="668380" cy="253916"/>
                <a:chOff x="4271384" y="1880333"/>
                <a:chExt cx="668380" cy="253916"/>
              </a:xfrm>
            </p:grpSpPr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4327696" y="1918186"/>
                  <a:ext cx="579873" cy="195158"/>
                </a:xfrm>
                <a:prstGeom prst="roundRect">
                  <a:avLst>
                    <a:gd name="adj" fmla="val 32521"/>
                  </a:avLst>
                </a:prstGeom>
                <a:solidFill>
                  <a:srgbClr val="17A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4271384" y="1880333"/>
                  <a:ext cx="66838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 smtClean="0"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통일신라</a:t>
                  </a:r>
                  <a:endParaRPr lang="ko-KR" altLang="en-US" sz="105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4717631" y="2773709"/>
              <a:ext cx="1458808" cy="1227340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1114049" y="5347152"/>
            <a:ext cx="383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Jua" pitchFamily="2" charset="-127"/>
                <a:ea typeface="Jua" pitchFamily="2" charset="-127"/>
              </a:rPr>
              <a:t>Kakao</a:t>
            </a:r>
            <a:r>
              <a:rPr lang="en-US" altLang="ko-KR" sz="1400" dirty="0" smtClean="0">
                <a:latin typeface="Jua" pitchFamily="2" charset="-127"/>
                <a:ea typeface="Jua" pitchFamily="2" charset="-127"/>
              </a:rPr>
              <a:t> map </a:t>
            </a: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데이터를 통해 주변 시설 정보 가져올 예정</a:t>
            </a:r>
            <a:r>
              <a:rPr lang="en-US" altLang="ko-KR" sz="1400" dirty="0" smtClean="0">
                <a:latin typeface="Jua" pitchFamily="2" charset="-127"/>
                <a:ea typeface="Jua" pitchFamily="2" charset="-127"/>
              </a:rPr>
              <a:t>(</a:t>
            </a: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위의 카드 형식으로</a:t>
            </a:r>
            <a:r>
              <a:rPr lang="en-US" altLang="ko-KR" sz="1400" dirty="0" smtClean="0">
                <a:latin typeface="Jua" pitchFamily="2" charset="-127"/>
                <a:ea typeface="Jua" pitchFamily="2" charset="-127"/>
              </a:rPr>
              <a:t>)</a:t>
            </a:r>
            <a:endParaRPr lang="ko-KR" altLang="en-US" sz="1400" dirty="0"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2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2170968" y="1676400"/>
            <a:ext cx="7850065" cy="19405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50018" y="-509342"/>
            <a:ext cx="3787261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조상관련</a:t>
            </a: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”</a:t>
            </a:r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마이페이지</a:t>
            </a:r>
            <a:r>
              <a:rPr lang="en-US" altLang="ko-KR" sz="1200" dirty="0" smtClean="0">
                <a:latin typeface="Jua" pitchFamily="2" charset="-127"/>
                <a:ea typeface="Jua" pitchFamily="2" charset="-127"/>
              </a:rPr>
              <a:t>, </a:t>
            </a:r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프사</a:t>
            </a:r>
            <a:endParaRPr lang="ko-KR" altLang="en-US" sz="12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0350" y="-832507"/>
            <a:ext cx="25725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4221"/>
          <a:stretch/>
        </p:blipFill>
        <p:spPr>
          <a:xfrm>
            <a:off x="0" y="0"/>
            <a:ext cx="6164394" cy="13231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531847" y="40577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9106" y="1783124"/>
            <a:ext cx="537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2">
                    <a:lumMod val="25000"/>
                  </a:schemeClr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Ssafy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님의 </a:t>
            </a:r>
            <a:r>
              <a:rPr lang="ko-KR" altLang="en-US" sz="2400" dirty="0" err="1" smtClean="0">
                <a:solidFill>
                  <a:schemeClr val="bg2">
                    <a:lumMod val="25000"/>
                  </a:schemeClr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마이페이지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494119" y="3217888"/>
            <a:ext cx="1165879" cy="276999"/>
            <a:chOff x="4244200" y="1815682"/>
            <a:chExt cx="668380" cy="3156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253969" y="1830617"/>
              <a:ext cx="653600" cy="285832"/>
            </a:xfrm>
            <a:prstGeom prst="roundRect">
              <a:avLst>
                <a:gd name="adj" fmla="val 25651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44200" y="1815682"/>
              <a:ext cx="668380" cy="315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신분제 알아보기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626215" y="7420245"/>
            <a:ext cx="3811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https://notefolio.net/kilchan/39169</a:t>
            </a:r>
          </a:p>
        </p:txBody>
      </p:sp>
      <p:sp>
        <p:nvSpPr>
          <p:cNvPr id="42" name="이등변 삼각형 41"/>
          <p:cNvSpPr/>
          <p:nvPr/>
        </p:nvSpPr>
        <p:spPr>
          <a:xfrm rot="16200000">
            <a:off x="7879221" y="3705823"/>
            <a:ext cx="3030166" cy="678679"/>
          </a:xfrm>
          <a:prstGeom prst="triangle">
            <a:avLst>
              <a:gd name="adj" fmla="val 72114"/>
            </a:avLst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96383" y="2380166"/>
            <a:ext cx="2361084" cy="3180080"/>
            <a:chOff x="11519674" y="1844373"/>
            <a:chExt cx="2361084" cy="3180080"/>
          </a:xfrm>
        </p:grpSpPr>
        <p:sp>
          <p:nvSpPr>
            <p:cNvPr id="43" name="직사각형 42"/>
            <p:cNvSpPr/>
            <p:nvPr/>
          </p:nvSpPr>
          <p:spPr>
            <a:xfrm>
              <a:off x="11548197" y="1844373"/>
              <a:ext cx="2326640" cy="3180080"/>
            </a:xfrm>
            <a:prstGeom prst="rect">
              <a:avLst/>
            </a:prstGeom>
            <a:solidFill>
              <a:srgbClr val="DEDAD9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519674" y="1927272"/>
              <a:ext cx="2361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문지기의 신분제</a:t>
              </a:r>
              <a:endParaRPr lang="ko-KR" altLang="en-US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76666" y="2427242"/>
              <a:ext cx="356456" cy="427202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57491" y="2827352"/>
              <a:ext cx="394807" cy="397647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49040" y="3619543"/>
              <a:ext cx="411709" cy="432593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29526" y="3151560"/>
              <a:ext cx="450737" cy="473114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74410" y="4536217"/>
              <a:ext cx="360969" cy="402055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813224" y="4062258"/>
              <a:ext cx="483340" cy="46498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1691706" y="2174773"/>
              <a:ext cx="2017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리뷰순으로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신분이 결정됩니다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095098" y="2336449"/>
              <a:ext cx="777582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왕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영의정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기미상궁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사또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양반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천민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703007" y="2345423"/>
              <a:ext cx="2017021" cy="2516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250000"/>
                </a:lnSpc>
              </a:pP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50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이상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</a:t>
              </a: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이상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</a:t>
              </a: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이상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</a:t>
              </a: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이상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이상</a:t>
              </a:r>
              <a:endParaRPr lang="en-US" altLang="ko-KR" sz="105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리뷰 </a:t>
              </a:r>
              <a:r>
                <a:rPr lang="en-US" altLang="ko-KR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</a:t>
              </a:r>
              <a:r>
                <a:rPr lang="ko-KR" altLang="en-US" sz="105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이상</a:t>
              </a:r>
              <a:endPara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559927" y="3869931"/>
            <a:ext cx="387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찜한</a:t>
            </a:r>
            <a:r>
              <a:rPr lang="ko-KR" altLang="en-US" sz="24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 문화재 목록</a:t>
            </a:r>
            <a:endParaRPr lang="ko-KR" altLang="en-US" sz="24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591635" y="4304114"/>
            <a:ext cx="47038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아직 등록된 문화재가 없습니다</a:t>
            </a:r>
            <a:r>
              <a:rPr lang="en-US" altLang="ko-KR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b="0" dirty="0">
              <a:solidFill>
                <a:schemeClr val="bg2">
                  <a:lumMod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25777" y="4951499"/>
            <a:ext cx="4737322" cy="1544227"/>
            <a:chOff x="1952826" y="3970206"/>
            <a:chExt cx="4737322" cy="1544227"/>
          </a:xfrm>
        </p:grpSpPr>
        <p:sp>
          <p:nvSpPr>
            <p:cNvPr id="66" name="TextBox 65"/>
            <p:cNvSpPr txBox="1"/>
            <p:nvPr/>
          </p:nvSpPr>
          <p:spPr>
            <a:xfrm>
              <a:off x="1952826" y="3970206"/>
              <a:ext cx="3879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리뷰작성한</a:t>
              </a:r>
              <a:r>
                <a:rPr lang="ko-KR" altLang="en-US" sz="24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 문화재 목록</a:t>
              </a:r>
              <a:endParaRPr lang="ko-KR" altLang="en-US" sz="24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86273" y="4498770"/>
              <a:ext cx="470387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오랜만에 가본 불국사</a:t>
              </a:r>
              <a:endParaRPr lang="en-US" altLang="ko-KR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우리 집 근처에 이렇게 멋진 문화재가 있다니</a:t>
              </a:r>
              <a:endPara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수학여행 후기</a:t>
              </a:r>
              <a:endParaRPr lang="en-US" altLang="ko-KR" sz="1200" b="0" dirty="0" smtClean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4. </a:t>
              </a: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가장 오래된 천문대인 첨성대</a:t>
              </a:r>
              <a:endPara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5. </a:t>
              </a:r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보고 있으면 행복해지는 </a:t>
              </a:r>
              <a:r>
                <a:rPr lang="ko-KR" altLang="en-US" sz="1200" b="0" dirty="0" err="1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얼굴무늬</a:t>
              </a:r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b="0" dirty="0" err="1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수막새</a:t>
              </a:r>
              <a:endParaRPr lang="ko-KR" altLang="en-US" sz="1000" b="0" dirty="0">
                <a:solidFill>
                  <a:schemeClr val="bg2">
                    <a:lumMod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8473530" y="6392680"/>
            <a:ext cx="1120041" cy="282726"/>
            <a:chOff x="3803816" y="1830618"/>
            <a:chExt cx="1120041" cy="282726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3848084" y="1830618"/>
              <a:ext cx="1059486" cy="282726"/>
            </a:xfrm>
            <a:prstGeom prst="roundRect">
              <a:avLst>
                <a:gd name="adj" fmla="val 25651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03816" y="1830618"/>
              <a:ext cx="1120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 정보 수정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9565759" y="6392680"/>
            <a:ext cx="668380" cy="282726"/>
            <a:chOff x="4374011" y="1830618"/>
            <a:chExt cx="668380" cy="282726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4508834" y="1830618"/>
              <a:ext cx="398735" cy="282726"/>
            </a:xfrm>
            <a:prstGeom prst="roundRect">
              <a:avLst>
                <a:gd name="adj" fmla="val 256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374011" y="1830618"/>
              <a:ext cx="668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탈퇴</a:t>
              </a:r>
              <a:endPara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473530" y="2089803"/>
            <a:ext cx="1103563" cy="1172428"/>
            <a:chOff x="8349202" y="1699554"/>
            <a:chExt cx="1334481" cy="1562426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4690" b="94543" l="71589" r="100000"/>
                      </a14:imgEffect>
                    </a14:imgLayer>
                  </a14:imgProps>
                </a:ext>
              </a:extLst>
            </a:blip>
            <a:srcRect l="68555" t="46677"/>
            <a:stretch/>
          </p:blipFill>
          <p:spPr>
            <a:xfrm>
              <a:off x="8349202" y="1699554"/>
              <a:ext cx="1334481" cy="1562426"/>
            </a:xfrm>
            <a:prstGeom prst="rect">
              <a:avLst/>
            </a:prstGeom>
          </p:spPr>
        </p:pic>
        <p:sp>
          <p:nvSpPr>
            <p:cNvPr id="9" name="순서도: 연결자 8"/>
            <p:cNvSpPr/>
            <p:nvPr/>
          </p:nvSpPr>
          <p:spPr>
            <a:xfrm>
              <a:off x="8611377" y="2111789"/>
              <a:ext cx="908927" cy="876992"/>
            </a:xfrm>
            <a:prstGeom prst="flowChartConnector">
              <a:avLst/>
            </a:prstGeom>
            <a:solidFill>
              <a:srgbClr val="D3A93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467" b="97633" l="9877" r="8950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34220" y="2016349"/>
              <a:ext cx="699101" cy="729308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8601781" y="2685020"/>
              <a:ext cx="963978" cy="36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2">
                      <a:lumMod val="25000"/>
                    </a:schemeClr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양반</a:t>
              </a:r>
              <a:endParaRPr lang="ko-KR" altLang="en-US" sz="12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591635" y="2189302"/>
            <a:ext cx="6334991" cy="1246385"/>
            <a:chOff x="1598800" y="2210111"/>
            <a:chExt cx="6334991" cy="124638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19"/>
            <a:srcRect l="13629" t="21445" r="18002" b="27278"/>
            <a:stretch/>
          </p:blipFill>
          <p:spPr>
            <a:xfrm>
              <a:off x="1688070" y="2210111"/>
              <a:ext cx="944490" cy="944490"/>
            </a:xfrm>
            <a:prstGeom prst="flowChartConnector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1693623" y="3222131"/>
              <a:ext cx="917765" cy="2158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598800" y="3210275"/>
              <a:ext cx="110837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프로필 사진 설정</a:t>
              </a:r>
              <a:endParaRPr lang="ko-KR" altLang="en-US" sz="1000" b="0" dirty="0">
                <a:solidFill>
                  <a:schemeClr val="bg2">
                    <a:lumMod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229916" y="2360192"/>
              <a:ext cx="470387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이름 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 싸 피</a:t>
              </a:r>
              <a:endPara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성씨 본관 </a:t>
              </a:r>
              <a:r>
                <a:rPr lang="en-US" altLang="ko-KR" sz="14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ko-KR" altLang="en-US" sz="14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평산 신</a:t>
              </a:r>
              <a:endParaRPr lang="ko-KR" altLang="en-US" sz="1400" b="0" dirty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3157407" y="3099160"/>
              <a:ext cx="1949050" cy="276999"/>
              <a:chOff x="3753114" y="1811604"/>
              <a:chExt cx="1249426" cy="320752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3848084" y="1830618"/>
                <a:ext cx="1059486" cy="282726"/>
              </a:xfrm>
              <a:prstGeom prst="roundRect">
                <a:avLst>
                  <a:gd name="adj" fmla="val 25651"/>
                </a:avLst>
              </a:prstGeom>
              <a:solidFill>
                <a:srgbClr val="B69B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753114" y="1811604"/>
                <a:ext cx="1249426" cy="320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조상님 관련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문화재보기</a:t>
                </a:r>
                <a:endPara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21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0350" y="-832507"/>
            <a:ext cx="25725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3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r="3733" b="65175"/>
          <a:stretch/>
        </p:blipFill>
        <p:spPr>
          <a:xfrm>
            <a:off x="0" y="0"/>
            <a:ext cx="6164394" cy="13196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636" r="3733" b="64731"/>
          <a:stretch/>
        </p:blipFill>
        <p:spPr>
          <a:xfrm flipH="1">
            <a:off x="6077400" y="0"/>
            <a:ext cx="6114600" cy="13196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28" t="34744" r="6325" b="38590"/>
          <a:stretch/>
        </p:blipFill>
        <p:spPr>
          <a:xfrm>
            <a:off x="1056640" y="231978"/>
            <a:ext cx="1708587" cy="8368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30" b="61389" l="9815" r="89537">
                        <a14:foregroundMark x1="50000" y1="42963" x2="50000" y2="42963"/>
                        <a14:foregroundMark x1="51204" y1="46759" x2="51204" y2="46759"/>
                        <a14:foregroundMark x1="46019" y1="51019" x2="46019" y2="51019"/>
                        <a14:foregroundMark x1="55185" y1="45556" x2="55185" y2="45556"/>
                        <a14:foregroundMark x1="47778" y1="46852" x2="47778" y2="46852"/>
                        <a14:foregroundMark x1="55278" y1="43889" x2="55093" y2="46574"/>
                        <a14:foregroundMark x1="47130" y1="51481" x2="47130" y2="51481"/>
                        <a14:foregroundMark x1="60926" y1="45556" x2="60926" y2="45556"/>
                        <a14:foregroundMark x1="67500" y1="42963" x2="67500" y2="42963"/>
                        <a14:foregroundMark x1="71667" y1="43796" x2="71481" y2="49074"/>
                        <a14:foregroundMark x1="83148" y1="43241" x2="83148" y2="43241"/>
                        <a14:foregroundMark x1="43889" y1="56944" x2="86111" y2="56574"/>
                        <a14:foregroundMark x1="42685" y1="56481" x2="42685" y2="57130"/>
                        <a14:foregroundMark x1="42315" y1="55556" x2="42222" y2="57315"/>
                        <a14:foregroundMark x1="78981" y1="42778" x2="78981" y2="4277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4744" r="60456" b="38590"/>
          <a:stretch/>
        </p:blipFill>
        <p:spPr>
          <a:xfrm>
            <a:off x="199352" y="270625"/>
            <a:ext cx="857288" cy="7595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423817" y="233016"/>
            <a:ext cx="1411113" cy="6199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56377" y="111911"/>
            <a:ext cx="439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게시판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800324" y="233016"/>
            <a:ext cx="1411113" cy="6199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56250" y="40949"/>
            <a:ext cx="43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문화재 추천</a:t>
            </a:r>
            <a:endParaRPr lang="ko-KR" altLang="en-US" sz="120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969295" y="233016"/>
            <a:ext cx="1411113" cy="6199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7" b="93642" l="1606" r="97590"/>
                    </a14:imgEffect>
                  </a14:imgLayer>
                </a14:imgProps>
              </a:ext>
            </a:extLst>
          </a:blip>
          <a:srcRect l="4816" t="4709" r="11519"/>
          <a:stretch/>
        </p:blipFill>
        <p:spPr>
          <a:xfrm rot="16200000">
            <a:off x="10184420" y="294921"/>
            <a:ext cx="1180603" cy="590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10574461" y="317616"/>
            <a:ext cx="43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지도</a:t>
            </a:r>
            <a:endParaRPr lang="ko-KR" altLang="en-US" sz="16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521687" y="243777"/>
            <a:ext cx="43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로그인</a:t>
            </a:r>
            <a:endParaRPr lang="ko-KR" altLang="en-US" sz="1200" dirty="0"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22099" y="1696720"/>
            <a:ext cx="677108" cy="2966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환영합니다</a:t>
            </a:r>
            <a:r>
              <a:rPr lang="en-US" altLang="ko-KR" sz="3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4991" y="1696720"/>
            <a:ext cx="677108" cy="4124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EBS훈민정음 SB" panose="02020503020101020101" pitchFamily="18" charset="-127"/>
                <a:ea typeface="EBS훈민정음 SB" panose="02020503020101020101" pitchFamily="18" charset="-127"/>
              </a:rPr>
              <a:t>문지기에 오신 것을</a:t>
            </a:r>
            <a:endParaRPr lang="ko-KR" altLang="en-US" sz="3200" dirty="0">
              <a:solidFill>
                <a:schemeClr val="bg1"/>
              </a:solidFill>
              <a:latin typeface="EBS훈민정음 SB" panose="02020503020101020101" pitchFamily="18" charset="-127"/>
              <a:ea typeface="EBS훈민정음 SB" panose="020205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873787" y="1696720"/>
            <a:ext cx="4444427" cy="3581336"/>
            <a:chOff x="3658173" y="1696720"/>
            <a:chExt cx="4444427" cy="3581336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089400" y="1696720"/>
              <a:ext cx="4013200" cy="3581336"/>
            </a:xfrm>
            <a:prstGeom prst="roundRect">
              <a:avLst>
                <a:gd name="adj" fmla="val 10844"/>
              </a:avLst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77087" y="2013880"/>
              <a:ext cx="2437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로그인</a:t>
              </a:r>
              <a:endParaRPr lang="ko-KR" altLang="en-US" sz="20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58173" y="2791071"/>
              <a:ext cx="2437827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아이디</a:t>
              </a:r>
              <a:endParaRPr lang="en-US" altLang="ko-KR" sz="1600" dirty="0" smtClean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  <a:p>
              <a:pPr algn="ctr"/>
              <a:r>
                <a:rPr lang="en-US" altLang="ko-KR" sz="10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(</a:t>
              </a:r>
              <a:r>
                <a:rPr lang="ko-KR" altLang="en-US" sz="10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닉네임</a:t>
              </a:r>
              <a:r>
                <a:rPr lang="en-US" altLang="ko-KR" sz="10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)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 smtClean="0">
                  <a:latin typeface="EBS훈민정음 SB" panose="02020503020101020101" pitchFamily="18" charset="-127"/>
                  <a:ea typeface="EBS훈민정음 SB" panose="02020503020101020101" pitchFamily="18" charset="-127"/>
                </a:rPr>
                <a:t>비밀번호</a:t>
              </a:r>
              <a:endParaRPr lang="ko-KR" altLang="en-US" sz="1600" dirty="0">
                <a:latin typeface="EBS훈민정음 SB" panose="02020503020101020101" pitchFamily="18" charset="-127"/>
                <a:ea typeface="EBS훈민정음 S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32512" y="2793552"/>
              <a:ext cx="2184400" cy="356983"/>
            </a:xfrm>
            <a:prstGeom prst="roundRect">
              <a:avLst>
                <a:gd name="adj" fmla="val 32332"/>
              </a:avLst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5532512" y="3410181"/>
              <a:ext cx="2184400" cy="356983"/>
            </a:xfrm>
            <a:prstGeom prst="roundRect">
              <a:avLst>
                <a:gd name="adj" fmla="val 32332"/>
              </a:avLst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4255584" y="4153037"/>
              <a:ext cx="3703699" cy="369332"/>
              <a:chOff x="4283442" y="1830618"/>
              <a:chExt cx="668380" cy="287466"/>
            </a:xfrm>
          </p:grpSpPr>
          <p:sp>
            <p:nvSpPr>
              <p:cNvPr id="85" name="모서리가 둥근 직사각형 84"/>
              <p:cNvSpPr/>
              <p:nvPr/>
            </p:nvSpPr>
            <p:spPr>
              <a:xfrm>
                <a:off x="4327696" y="1830618"/>
                <a:ext cx="579873" cy="282726"/>
              </a:xfrm>
              <a:prstGeom prst="roundRect">
                <a:avLst>
                  <a:gd name="adj" fmla="val 25651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283442" y="1830618"/>
                <a:ext cx="668380" cy="287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로그인</a:t>
                </a:r>
                <a:endParaRPr lang="ko-KR" altLang="en-US" sz="1200" dirty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6348328" y="4610155"/>
              <a:ext cx="1444929" cy="309336"/>
              <a:chOff x="4283442" y="1825176"/>
              <a:chExt cx="668380" cy="288168"/>
            </a:xfrm>
          </p:grpSpPr>
          <p:sp>
            <p:nvSpPr>
              <p:cNvPr id="91" name="모서리가 둥근 직사각형 90"/>
              <p:cNvSpPr/>
              <p:nvPr/>
            </p:nvSpPr>
            <p:spPr>
              <a:xfrm>
                <a:off x="4327696" y="1830618"/>
                <a:ext cx="579873" cy="282726"/>
              </a:xfrm>
              <a:prstGeom prst="roundRect">
                <a:avLst>
                  <a:gd name="adj" fmla="val 25651"/>
                </a:avLst>
              </a:prstGeom>
              <a:solidFill>
                <a:srgbClr val="B69B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283442" y="1825176"/>
                <a:ext cx="668380" cy="23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bg1"/>
                    </a:solidFill>
                    <a:latin typeface="EBS훈민정음 SB" panose="02020503020101020101" pitchFamily="18" charset="-127"/>
                    <a:ea typeface="EBS훈민정음 SB" panose="02020503020101020101" pitchFamily="18" charset="-127"/>
                  </a:rPr>
                  <a:t>회원가입</a:t>
                </a:r>
                <a:endParaRPr lang="ko-KR" altLang="en-US" sz="1050" dirty="0">
                  <a:solidFill>
                    <a:schemeClr val="bg1"/>
                  </a:solidFill>
                  <a:latin typeface="EBS훈민정음 SB" panose="02020503020101020101" pitchFamily="18" charset="-127"/>
                  <a:ea typeface="EBS훈민정음 SB" panose="02020503020101020101" pitchFamily="18" charset="-127"/>
                </a:endParaRPr>
              </a:p>
            </p:txBody>
          </p:sp>
        </p:grpSp>
        <p:sp>
          <p:nvSpPr>
            <p:cNvPr id="96" name="직사각형 95"/>
            <p:cNvSpPr/>
            <p:nvPr/>
          </p:nvSpPr>
          <p:spPr>
            <a:xfrm>
              <a:off x="4446069" y="4639958"/>
              <a:ext cx="1733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아직 회원이 아니신가요</a:t>
              </a:r>
              <a:r>
                <a:rPr lang="en-US" altLang="ko-KR" sz="1200" b="0" dirty="0" smtClean="0"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?</a:t>
              </a:r>
              <a:endParaRPr lang="ko-KR" altLang="en-US" sz="1000" b="0" dirty="0">
                <a:solidFill>
                  <a:schemeClr val="bg2">
                    <a:lumMod val="2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1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와이드스크린</PresentationFormat>
  <Paragraphs>135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EBS훈민정음 L</vt:lpstr>
      <vt:lpstr>EBS훈민정음 R</vt:lpstr>
      <vt:lpstr>EBS훈민정음 SB</vt:lpstr>
      <vt:lpstr>Jua</vt:lpstr>
      <vt:lpstr>KoPub돋움체 Medium</vt:lpstr>
      <vt:lpstr>맑은 고딕</vt:lpstr>
      <vt:lpstr>휴먼옛체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</cp:revision>
  <dcterms:created xsi:type="dcterms:W3CDTF">2020-09-18T06:50:00Z</dcterms:created>
  <dcterms:modified xsi:type="dcterms:W3CDTF">2020-09-18T06:50:15Z</dcterms:modified>
</cp:coreProperties>
</file>